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9" r:id="rId7"/>
    <p:sldId id="271" r:id="rId8"/>
    <p:sldId id="272" r:id="rId9"/>
    <p:sldId id="267" r:id="rId10"/>
    <p:sldId id="27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6522" autoAdjust="0"/>
  </p:normalViewPr>
  <p:slideViewPr>
    <p:cSldViewPr>
      <p:cViewPr varScale="1">
        <p:scale>
          <a:sx n="39" d="100"/>
          <a:sy n="39" d="100"/>
        </p:scale>
        <p:origin x="62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5681F-0827-4B2D-A46B-CE3E27172BC7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926D7-CF90-4A86-A636-579C4193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2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Texaco Ovonic Battery Systems, and </a:t>
            </a:r>
            <a:r>
              <a:rPr lang="en-US" dirty="0" err="1" smtClean="0"/>
              <a:t>Cobasys</a:t>
            </a:r>
            <a:r>
              <a:rPr lang="en-US" dirty="0" smtClean="0"/>
              <a:t>, 2000[edit]</a:t>
            </a:r>
          </a:p>
          <a:p>
            <a:endParaRPr lang="en-US" dirty="0" smtClean="0"/>
          </a:p>
          <a:p>
            <a:r>
              <a:rPr lang="en-US" dirty="0" smtClean="0"/>
              <a:t>In October 2000, Texaco Inc. bought GM's 60% share in GM </a:t>
            </a:r>
            <a:r>
              <a:rPr lang="en-US" dirty="0" err="1" smtClean="0"/>
              <a:t>Ovonics</a:t>
            </a:r>
            <a:r>
              <a:rPr lang="en-US" dirty="0" smtClean="0"/>
              <a:t> Battery Systems, adding to their existing 20% share in the company,[17] and restructured the joint venture as a 50-50 partnership with ECD </a:t>
            </a:r>
            <a:r>
              <a:rPr lang="en-US" dirty="0" err="1" smtClean="0"/>
              <a:t>Ovonics</a:t>
            </a:r>
            <a:r>
              <a:rPr lang="en-US" dirty="0" smtClean="0"/>
              <a:t>, renamed Texaco Ovonic Battery Systems LLC.[18][19] Less than a week later, Texaco and Chevron Corporation announced a merger plan,[20] which was completed a year as they became ChevronTexaco Corporation.[21]</a:t>
            </a:r>
          </a:p>
          <a:p>
            <a:endParaRPr lang="en-US" dirty="0" smtClean="0"/>
          </a:p>
          <a:p>
            <a:r>
              <a:rPr lang="en-US" dirty="0" smtClean="0"/>
              <a:t>In 2004 this joint venture was renamed </a:t>
            </a:r>
            <a:r>
              <a:rPr lang="en-US" dirty="0" err="1" smtClean="0"/>
              <a:t>Cobasys</a:t>
            </a:r>
            <a:r>
              <a:rPr lang="en-US" dirty="0" smtClean="0"/>
              <a:t> LLC.[22]</a:t>
            </a:r>
          </a:p>
          <a:p>
            <a:endParaRPr lang="en-US" dirty="0" smtClean="0"/>
          </a:p>
          <a:p>
            <a:r>
              <a:rPr lang="en-US" dirty="0" smtClean="0"/>
              <a:t>In addition to holding a 50% share of </a:t>
            </a:r>
            <a:r>
              <a:rPr lang="en-US" dirty="0" err="1" smtClean="0"/>
              <a:t>Cobasys</a:t>
            </a:r>
            <a:r>
              <a:rPr lang="en-US" dirty="0" smtClean="0"/>
              <a:t>, Chevron holds a 19.99% interest in ECD </a:t>
            </a:r>
            <a:r>
              <a:rPr lang="en-US" dirty="0" err="1" smtClean="0"/>
              <a:t>Ovonics</a:t>
            </a:r>
            <a:r>
              <a:rPr lang="en-US" dirty="0" smtClean="0"/>
              <a:t>.[23] Chevron maintains veto power over any sale or licensing of </a:t>
            </a:r>
            <a:r>
              <a:rPr lang="en-US" dirty="0" err="1" smtClean="0"/>
              <a:t>Cobasys</a:t>
            </a:r>
            <a:r>
              <a:rPr lang="en-US" dirty="0" smtClean="0"/>
              <a:t>' NiMH technology.[24] In addition, Chevron maintains the right to seize all of </a:t>
            </a:r>
            <a:r>
              <a:rPr lang="en-US" dirty="0" err="1" smtClean="0"/>
              <a:t>Cobasys</a:t>
            </a:r>
            <a:r>
              <a:rPr lang="en-US" dirty="0" smtClean="0"/>
              <a:t>' intellectual property rights in the event that ECD </a:t>
            </a:r>
            <a:r>
              <a:rPr lang="en-US" dirty="0" err="1" smtClean="0"/>
              <a:t>Ovonics</a:t>
            </a:r>
            <a:r>
              <a:rPr lang="en-US" dirty="0" smtClean="0"/>
              <a:t> does not fulfill its contractual obligations.[24] On September 10, 2007, Chevron filed a legal claim that ECD </a:t>
            </a:r>
            <a:r>
              <a:rPr lang="en-US" dirty="0" err="1" smtClean="0"/>
              <a:t>Ovonics</a:t>
            </a:r>
            <a:r>
              <a:rPr lang="en-US" dirty="0" smtClean="0"/>
              <a:t> has not fulfilled its obligations. ECD </a:t>
            </a:r>
            <a:r>
              <a:rPr lang="en-US" dirty="0" err="1" smtClean="0"/>
              <a:t>Ovonics</a:t>
            </a:r>
            <a:r>
              <a:rPr lang="en-US" dirty="0" smtClean="0"/>
              <a:t> disputes this claim.[25]</a:t>
            </a:r>
          </a:p>
          <a:p>
            <a:endParaRPr lang="en-US" dirty="0" smtClean="0"/>
          </a:p>
          <a:p>
            <a:r>
              <a:rPr lang="en-US" dirty="0" smtClean="0"/>
              <a:t>Two other 50/50 joint ventures between Texaco and EVD </a:t>
            </a:r>
            <a:r>
              <a:rPr lang="en-US" dirty="0" err="1" smtClean="0"/>
              <a:t>Ovonics</a:t>
            </a:r>
            <a:r>
              <a:rPr lang="en-US" dirty="0" smtClean="0"/>
              <a:t> were created shortly before and after Texaco's acquisition of GM's shares in what became </a:t>
            </a:r>
            <a:r>
              <a:rPr lang="en-US" dirty="0" err="1" smtClean="0"/>
              <a:t>Cobasys</a:t>
            </a:r>
            <a:r>
              <a:rPr lang="en-US" dirty="0" smtClean="0"/>
              <a:t>. One focused on regenerative fuel cell technology, the other on metal hydride hydrogen technology.</a:t>
            </a:r>
          </a:p>
          <a:p>
            <a:endParaRPr lang="en-US" dirty="0" smtClean="0"/>
          </a:p>
          <a:p>
            <a:r>
              <a:rPr lang="en-US" dirty="0" smtClean="0"/>
              <a:t>Texaco Ovonic Fuel Cell Company, LLC[edit]</a:t>
            </a:r>
          </a:p>
          <a:p>
            <a:endParaRPr lang="en-US" dirty="0" smtClean="0"/>
          </a:p>
          <a:p>
            <a:r>
              <a:rPr lang="en-US" dirty="0" smtClean="0"/>
              <a:t>In September 2000, Texaco Ovonic Fuel Cell Company, LLC was formed as a 50/50 joint venture between ECD </a:t>
            </a:r>
            <a:r>
              <a:rPr lang="en-US" dirty="0" err="1" smtClean="0"/>
              <a:t>Ovonics</a:t>
            </a:r>
            <a:r>
              <a:rPr lang="en-US" dirty="0" smtClean="0"/>
              <a:t> and Texaco Energy Systems, Inc. to develop and market Ovonic regenerative fuel cell technology.[26] It was later renamed ChevronTexaco Ovonic Fuel Cell Company.[27] In June 2003, ECD acquired Texaco Energy Systems' share for $1.00, effective December 31, 2002, and 100% ownership was assumed by ECD. The name was changed to Ovonic Fuel Cell Company LLC.[28]</a:t>
            </a:r>
          </a:p>
          <a:p>
            <a:endParaRPr lang="en-US" dirty="0" smtClean="0"/>
          </a:p>
          <a:p>
            <a:r>
              <a:rPr lang="en-US" dirty="0" smtClean="0"/>
              <a:t>Texaco Ovonic Hydrogen Systems, LLC[edit]</a:t>
            </a:r>
          </a:p>
          <a:p>
            <a:endParaRPr lang="en-US" dirty="0" smtClean="0"/>
          </a:p>
          <a:p>
            <a:r>
              <a:rPr lang="en-US" dirty="0" smtClean="0"/>
              <a:t>In October 2000, Texaco Ovonic Hydrogen Systems, LLC was formed as a 50/50 joint venture between ECD </a:t>
            </a:r>
            <a:r>
              <a:rPr lang="en-US" dirty="0" err="1" smtClean="0"/>
              <a:t>Ovonics</a:t>
            </a:r>
            <a:r>
              <a:rPr lang="en-US" dirty="0" smtClean="0"/>
              <a:t> and Texaco Energy Systems, Inc. to develop and market ECD's metal hydride hydrogen technology.[29] It was later renamed ChevronTexaco Ovonic Hydrogen Systems.[27] In December 2004, ChevronTexaco's share in the venture was traded to ECD Ovonic in a deal that granted </a:t>
            </a:r>
            <a:r>
              <a:rPr lang="en-US" dirty="0" err="1" smtClean="0"/>
              <a:t>Cobasys</a:t>
            </a:r>
            <a:r>
              <a:rPr lang="en-US" dirty="0" smtClean="0"/>
              <a:t> an expansion of their NiMH battery technology licenses given by ECD </a:t>
            </a:r>
            <a:r>
              <a:rPr lang="en-US" dirty="0" err="1" smtClean="0"/>
              <a:t>Ovonics</a:t>
            </a:r>
            <a:r>
              <a:rPr lang="en-US" dirty="0" smtClean="0"/>
              <a:t>.[30] The now wholly owned subsidiary of ECD </a:t>
            </a:r>
            <a:r>
              <a:rPr lang="en-US" dirty="0" err="1" smtClean="0"/>
              <a:t>Ovonics</a:t>
            </a:r>
            <a:r>
              <a:rPr lang="en-US" dirty="0" smtClean="0"/>
              <a:t> was renamed Ovonic Hydrogen Systems LLC.[31]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926D7-CF90-4A86-A636-579C419397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1864 Northwood Drive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926D7-CF90-4A86-A636-579C419397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4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1826 Northwood 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926D7-CF90-4A86-A636-579C419397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3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A8B55D7-EA00-489E-B17C-D177579BA733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05800" y="6324600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602E36F-D90C-407C-911B-B92EA7AAE4C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31"/>
          <a:stretch/>
        </p:blipFill>
        <p:spPr>
          <a:xfrm>
            <a:off x="0" y="-76200"/>
            <a:ext cx="9144000" cy="10197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1" y="6017260"/>
            <a:ext cx="1459530" cy="458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fld id="{3A8B55D7-EA00-489E-B17C-D177579BA733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E36F-D90C-407C-911B-B92EA7AAE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fld id="{3A8B55D7-EA00-489E-B17C-D177579BA733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E36F-D90C-407C-911B-B92EA7AAE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fld id="{3A8B55D7-EA00-489E-B17C-D177579BA733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E36F-D90C-407C-911B-B92EA7AAE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j-lt"/>
              </a:rPr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fld id="{3A8B55D7-EA00-489E-B17C-D177579BA733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E36F-D90C-407C-911B-B92EA7AAE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fld id="{3A8B55D7-EA00-489E-B17C-D177579BA733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E36F-D90C-407C-911B-B92EA7AAE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dirty="0" smtClean="0"/>
          </a:p>
          <a:p>
            <a:endParaRPr lang="en-US" dirty="0" smtClean="0"/>
          </a:p>
          <a:p>
            <a:fld id="{3A8B55D7-EA00-489E-B17C-D177579BA733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02E36F-D90C-407C-911B-B92EA7AAE4C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A8B55D7-EA00-489E-B17C-D177579BA733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02E36F-D90C-407C-911B-B92EA7AAE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fld id="{3A8B55D7-EA00-489E-B17C-D177579BA733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E36F-D90C-407C-911B-B92EA7AAE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fld id="{3A8B55D7-EA00-489E-B17C-D177579BA733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E36F-D90C-407C-911B-B92EA7AAE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fld id="{3A8B55D7-EA00-489E-B17C-D177579BA733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E36F-D90C-407C-911B-B92EA7AAE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31"/>
          <a:stretch/>
        </p:blipFill>
        <p:spPr>
          <a:xfrm>
            <a:off x="0" y="0"/>
            <a:ext cx="9144000" cy="101972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785936" y="6020334"/>
            <a:ext cx="957264" cy="6085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fld id="{3A8B55D7-EA00-489E-B17C-D177579BA733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096000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17220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9602E36F-D90C-407C-911B-B92EA7AAE4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4880"/>
            <a:ext cx="1459530" cy="458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Trebuchet MS" panose="020B0603020202020204" pitchFamily="34" charset="0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Trebuchet MS" panose="020B0603020202020204" pitchFamily="34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254498"/>
            <a:ext cx="6172200" cy="20701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Metal Alloy and Rare Earth Alloy Manufacture</a:t>
            </a:r>
          </a:p>
          <a:p>
            <a:r>
              <a:rPr lang="en-US" dirty="0" smtClean="0"/>
              <a:t>Inert </a:t>
            </a:r>
            <a:r>
              <a:rPr lang="en-US" dirty="0"/>
              <a:t>Atmosphere Grinding</a:t>
            </a:r>
          </a:p>
          <a:p>
            <a:r>
              <a:rPr lang="en-US" dirty="0" smtClean="0"/>
              <a:t>Atomizing</a:t>
            </a:r>
            <a:endParaRPr lang="en-US" dirty="0"/>
          </a:p>
          <a:p>
            <a:r>
              <a:rPr lang="en-US" dirty="0" smtClean="0"/>
              <a:t>Vacuum Induction Melting</a:t>
            </a:r>
          </a:p>
          <a:p>
            <a:r>
              <a:rPr lang="en-US" dirty="0" smtClean="0"/>
              <a:t>Vacuum Annealing</a:t>
            </a:r>
            <a:endParaRPr lang="en-US" dirty="0" smtClean="0"/>
          </a:p>
          <a:p>
            <a:r>
              <a:rPr lang="en-US" dirty="0" err="1" smtClean="0"/>
              <a:t>Hydriding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5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Major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Stokes VIM chamber </a:t>
            </a:r>
            <a:r>
              <a:rPr lang="en-US" dirty="0" smtClean="0"/>
              <a:t>with 3 Kg capacity, MG power supply, 15 Kw</a:t>
            </a:r>
          </a:p>
          <a:p>
            <a:r>
              <a:rPr lang="en-US" dirty="0" smtClean="0"/>
              <a:t>Lab-sized </a:t>
            </a:r>
            <a:r>
              <a:rPr lang="en-US" dirty="0" err="1" smtClean="0"/>
              <a:t>Hydrider</a:t>
            </a:r>
            <a:r>
              <a:rPr lang="en-US" dirty="0" smtClean="0"/>
              <a:t> system with 20-PSI pressure max., 10 Kg and 20 Kg reaction vessels, 400 C max temperature</a:t>
            </a:r>
          </a:p>
          <a:p>
            <a:r>
              <a:rPr lang="en-US" dirty="0" smtClean="0"/>
              <a:t>Heat Source Hydrogen Annealer with 2 Kg capacity</a:t>
            </a:r>
          </a:p>
        </p:txBody>
      </p:sp>
      <p:pic>
        <p:nvPicPr>
          <p:cNvPr id="7170" name="Picture 2" descr="F:\GWTI pics\panoramic\finishedlargejpegs\_DSC7291 cop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0"/>
          <a:stretch/>
        </p:blipFill>
        <p:spPr bwMode="auto">
          <a:xfrm>
            <a:off x="5164475" y="2249488"/>
            <a:ext cx="3006049" cy="36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7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Headquarters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270168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1864 Northwood Drive</a:t>
            </a:r>
          </a:p>
          <a:p>
            <a:pPr marL="109728" indent="0">
              <a:buNone/>
            </a:pPr>
            <a:r>
              <a:rPr lang="en-US" dirty="0" smtClean="0"/>
              <a:t>Troy, MI 48084</a:t>
            </a:r>
          </a:p>
          <a:p>
            <a:pPr marL="109728" indent="0">
              <a:buNone/>
            </a:pPr>
            <a:r>
              <a:rPr lang="en-US" dirty="0" smtClean="0"/>
              <a:t>T: 248-293-3200</a:t>
            </a:r>
          </a:p>
          <a:p>
            <a:pPr marL="109728" indent="0">
              <a:buNone/>
            </a:pPr>
            <a:r>
              <a:rPr lang="en-US" dirty="0" smtClean="0"/>
              <a:t>F: 248-362-3879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285408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323 Main Street,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</a:p>
          <a:p>
            <a:pPr marL="109728" indent="0">
              <a:buNone/>
            </a:pPr>
            <a:r>
              <a:rPr lang="en-US" dirty="0" smtClean="0"/>
              <a:t>Chatham, NJ 07928</a:t>
            </a:r>
          </a:p>
          <a:p>
            <a:pPr marL="109728" indent="0">
              <a:buNone/>
            </a:pPr>
            <a:r>
              <a:rPr lang="en-US" dirty="0" smtClean="0"/>
              <a:t>T: 908-707-0724</a:t>
            </a:r>
          </a:p>
          <a:p>
            <a:pPr marL="109728" indent="0">
              <a:buNone/>
            </a:pPr>
            <a:r>
              <a:rPr lang="en-US" dirty="0" smtClean="0"/>
              <a:t>F: 877-784-8569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6183868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www.eutectix.com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Alloys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810000" cy="4325112"/>
          </a:xfrm>
        </p:spPr>
        <p:txBody>
          <a:bodyPr/>
          <a:lstStyle/>
          <a:p>
            <a:r>
              <a:rPr lang="en-US" dirty="0"/>
              <a:t>Ingots and Powder</a:t>
            </a:r>
          </a:p>
          <a:p>
            <a:r>
              <a:rPr lang="en-US" dirty="0" smtClean="0"/>
              <a:t>Hydrogen Storage</a:t>
            </a:r>
          </a:p>
          <a:p>
            <a:r>
              <a:rPr lang="en-US" dirty="0" smtClean="0"/>
              <a:t>Magnets</a:t>
            </a:r>
          </a:p>
          <a:p>
            <a:r>
              <a:rPr lang="en-US" dirty="0" smtClean="0"/>
              <a:t>Batteries</a:t>
            </a:r>
          </a:p>
          <a:p>
            <a:r>
              <a:rPr lang="en-US" dirty="0" smtClean="0"/>
              <a:t>Additive Materials</a:t>
            </a:r>
          </a:p>
          <a:p>
            <a:r>
              <a:rPr lang="en-US" dirty="0" err="1" smtClean="0"/>
              <a:t>CoAlTi</a:t>
            </a:r>
            <a:r>
              <a:rPr lang="en-US" dirty="0" smtClean="0"/>
              <a:t>, </a:t>
            </a:r>
            <a:r>
              <a:rPr lang="en-US" dirty="0" err="1" smtClean="0"/>
              <a:t>AlSc</a:t>
            </a:r>
            <a:r>
              <a:rPr lang="en-US" dirty="0" smtClean="0"/>
              <a:t>, </a:t>
            </a:r>
            <a:r>
              <a:rPr lang="en-US" dirty="0" err="1" smtClean="0"/>
              <a:t>NiCa,NiMH</a:t>
            </a:r>
            <a:r>
              <a:rPr lang="en-US" dirty="0" smtClean="0"/>
              <a:t>, AB5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1900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4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2014  </a:t>
            </a:r>
            <a:r>
              <a:rPr lang="en-US" sz="1800" dirty="0" err="1" smtClean="0"/>
              <a:t>Eutectix</a:t>
            </a:r>
            <a:r>
              <a:rPr lang="en-US" sz="1800" dirty="0" smtClean="0"/>
              <a:t> acquired GWTI</a:t>
            </a:r>
          </a:p>
          <a:p>
            <a:r>
              <a:rPr lang="en-US" sz="1800" dirty="0" smtClean="0"/>
              <a:t>2012 BASF acquires OBC</a:t>
            </a:r>
          </a:p>
          <a:p>
            <a:r>
              <a:rPr lang="en-US" sz="1800" dirty="0" smtClean="0"/>
              <a:t>2009 SB </a:t>
            </a:r>
            <a:r>
              <a:rPr lang="en-US" sz="1800" dirty="0" err="1" smtClean="0"/>
              <a:t>LiMotive</a:t>
            </a:r>
            <a:r>
              <a:rPr lang="en-US" sz="1800" dirty="0" smtClean="0"/>
              <a:t> acquires </a:t>
            </a:r>
            <a:r>
              <a:rPr lang="en-US" sz="1800" dirty="0" err="1" smtClean="0"/>
              <a:t>Cobasys</a:t>
            </a:r>
            <a:endParaRPr lang="en-US" sz="1800" dirty="0" smtClean="0"/>
          </a:p>
          <a:p>
            <a:r>
              <a:rPr lang="en-US" sz="1800"/>
              <a:t>2007 GWMG acquired Ovonic Materials facilities from ECD</a:t>
            </a:r>
          </a:p>
          <a:p>
            <a:r>
              <a:rPr lang="en-US" sz="1800" smtClean="0"/>
              <a:t>2004 </a:t>
            </a:r>
            <a:r>
              <a:rPr lang="en-US" sz="1800" dirty="0" err="1" smtClean="0"/>
              <a:t>Cobasys</a:t>
            </a:r>
            <a:r>
              <a:rPr lang="en-US" sz="1800" dirty="0" smtClean="0"/>
              <a:t> forms</a:t>
            </a:r>
          </a:p>
          <a:p>
            <a:r>
              <a:rPr lang="en-US" sz="1800" dirty="0" smtClean="0"/>
              <a:t>2000 Chevron – Texaco buys GM interest in GM Ovonic forms JV with ECD </a:t>
            </a:r>
            <a:r>
              <a:rPr lang="en-US" sz="1800" dirty="0" err="1" smtClean="0"/>
              <a:t>Ovonics</a:t>
            </a:r>
            <a:r>
              <a:rPr lang="en-US" sz="1800" dirty="0" smtClean="0"/>
              <a:t> called </a:t>
            </a:r>
            <a:r>
              <a:rPr lang="en-US" sz="1800" dirty="0"/>
              <a:t>Texaco Ovonic Battery Systems </a:t>
            </a:r>
            <a:r>
              <a:rPr lang="en-US" sz="1800" dirty="0" smtClean="0"/>
              <a:t> &amp; adds TO Hydrogen Systems and TO </a:t>
            </a:r>
            <a:r>
              <a:rPr lang="en-US" sz="1800" dirty="0"/>
              <a:t>Fuel Cell Company</a:t>
            </a:r>
            <a:endParaRPr lang="en-US" sz="1800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1999 Baotou Steel RE Hi-Tech forms JV to manufacture NiMH</a:t>
            </a:r>
          </a:p>
          <a:p>
            <a:r>
              <a:rPr lang="en-US" sz="1800" dirty="0" smtClean="0"/>
              <a:t>1998 Sanyo buys 3% stake in GM Ovonic</a:t>
            </a:r>
          </a:p>
          <a:p>
            <a:r>
              <a:rPr lang="en-US" sz="1800" dirty="0" smtClean="0"/>
              <a:t>1996 Ni(OH)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manufacture begins – Honda buys 2% stake</a:t>
            </a:r>
          </a:p>
          <a:p>
            <a:r>
              <a:rPr lang="en-US" sz="1800" dirty="0" smtClean="0"/>
              <a:t>1994 GM Ovonic JV for EV1</a:t>
            </a:r>
          </a:p>
          <a:p>
            <a:r>
              <a:rPr lang="en-US" sz="1800" dirty="0" smtClean="0"/>
              <a:t>1985 ECD purchases ANR share of OBC</a:t>
            </a:r>
          </a:p>
          <a:p>
            <a:r>
              <a:rPr lang="en-US" sz="1800" dirty="0" smtClean="0"/>
              <a:t>1982 ECD and ANR form OBC as JV</a:t>
            </a:r>
          </a:p>
          <a:p>
            <a:r>
              <a:rPr lang="en-US" sz="1800" dirty="0" smtClean="0"/>
              <a:t>1978 ARCO funds R&amp;D in hydrogen storage  &amp; PV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078" y="2384649"/>
            <a:ext cx="3124200" cy="4325112"/>
          </a:xfrm>
        </p:spPr>
        <p:txBody>
          <a:bodyPr/>
          <a:lstStyle/>
          <a:p>
            <a:r>
              <a:rPr lang="en-US" dirty="0" smtClean="0"/>
              <a:t>Two 12,000 square foot buildings</a:t>
            </a:r>
          </a:p>
          <a:p>
            <a:r>
              <a:rPr lang="en-US" dirty="0" smtClean="0"/>
              <a:t>1864  and 1826 Northwood Drive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37356" r="28159" b="10668"/>
          <a:stretch/>
        </p:blipFill>
        <p:spPr bwMode="auto">
          <a:xfrm>
            <a:off x="4376502" y="2514599"/>
            <a:ext cx="4152643" cy="30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3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PVT vacuum </a:t>
            </a:r>
            <a:r>
              <a:rPr lang="en-US" sz="2800" dirty="0"/>
              <a:t>i</a:t>
            </a:r>
            <a:r>
              <a:rPr lang="en-US" sz="2800" dirty="0" smtClean="0"/>
              <a:t>nduction </a:t>
            </a:r>
            <a:r>
              <a:rPr lang="en-US" sz="2800" dirty="0"/>
              <a:t>m</a:t>
            </a:r>
            <a:r>
              <a:rPr lang="en-US" sz="2800" dirty="0" smtClean="0"/>
              <a:t>elting </a:t>
            </a:r>
            <a:r>
              <a:rPr lang="en-US" sz="2800" dirty="0"/>
              <a:t>chambers (1,000 lb. </a:t>
            </a:r>
            <a:r>
              <a:rPr lang="en-US" sz="2800" dirty="0" smtClean="0"/>
              <a:t>capacity, 40 </a:t>
            </a:r>
            <a:r>
              <a:rPr lang="en-US" sz="2800" dirty="0"/>
              <a:t>microns; semi-continuous </a:t>
            </a:r>
            <a:r>
              <a:rPr lang="en-US" sz="2800" dirty="0" smtClean="0"/>
              <a:t>melting)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305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Three AVS vacuum hydriders (4,500 lb. capacity, up to 550 C and 25 PSI)</a:t>
            </a:r>
          </a:p>
        </p:txBody>
      </p:sp>
      <p:pic>
        <p:nvPicPr>
          <p:cNvPr id="4098" name="Picture 2" descr="F:\GWTI pics\panoramic\finishedlargejpegs\_DSC7564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273252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5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Two inert atmosphere Vortex grind systems 1M lb./yr. capacity (</a:t>
            </a:r>
            <a:r>
              <a:rPr lang="en-US" sz="2800" dirty="0" err="1" smtClean="0"/>
              <a:t>Ar</a:t>
            </a:r>
            <a:r>
              <a:rPr lang="en-US" sz="2800" dirty="0" smtClean="0"/>
              <a:t>, N; 0.5% O2 limit, 650 lb. capacity to -400 mesh using high speed rotor with impact blocks)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Two explosion-proofed grind rooms w/ dedicated bag-house. Annual output combined   ~1M lbs. moderately friable w/ a density 7 - 8 g/cm3 ).</a:t>
            </a:r>
          </a:p>
        </p:txBody>
      </p:sp>
    </p:spTree>
    <p:extLst>
      <p:ext uri="{BB962C8B-B14F-4D97-AF65-F5344CB8AC3E}">
        <p14:creationId xmlns:p14="http://schemas.microsoft.com/office/powerpoint/2010/main" val="159254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Major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2800" dirty="0"/>
              <a:t>Heat Source Vacuum annealer (2400 lb. capacity, carbon heating elements, 1225 C upper limit; working pressure to 10 (-6) micron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5122" name="Picture 2" descr="F:\GWTI pics\panoramic\finishedlargejpegs\_DSC7426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71292"/>
            <a:ext cx="4038600" cy="26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0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NEVA Vacuum Atomizer w/ 3 Kg VIM capacity; 1700 C capability</a:t>
            </a:r>
          </a:p>
          <a:p>
            <a:r>
              <a:rPr lang="en-US" dirty="0" smtClean="0"/>
              <a:t>AVS </a:t>
            </a:r>
            <a:r>
              <a:rPr lang="en-US" dirty="0"/>
              <a:t>VIM melting </a:t>
            </a:r>
            <a:r>
              <a:rPr lang="en-US" dirty="0" smtClean="0"/>
              <a:t>chamber (500 </a:t>
            </a:r>
            <a:r>
              <a:rPr lang="en-US" dirty="0"/>
              <a:t>lb. </a:t>
            </a:r>
            <a:r>
              <a:rPr lang="en-US" dirty="0" smtClean="0"/>
              <a:t>capacity) w/:</a:t>
            </a:r>
            <a:endParaRPr lang="en-US" dirty="0"/>
          </a:p>
          <a:p>
            <a:r>
              <a:rPr lang="en-US" dirty="0" err="1" smtClean="0"/>
              <a:t>Schutte</a:t>
            </a:r>
            <a:r>
              <a:rPr lang="en-US" dirty="0" smtClean="0"/>
              <a:t> </a:t>
            </a:r>
            <a:r>
              <a:rPr lang="en-US" dirty="0"/>
              <a:t>Buffalo </a:t>
            </a:r>
            <a:r>
              <a:rPr lang="en-US" dirty="0" err="1"/>
              <a:t>Hammermill</a:t>
            </a:r>
            <a:r>
              <a:rPr lang="en-US" dirty="0"/>
              <a:t> </a:t>
            </a:r>
            <a:r>
              <a:rPr lang="en-US" dirty="0" smtClean="0"/>
              <a:t>System (</a:t>
            </a:r>
            <a:r>
              <a:rPr lang="en-US" dirty="0"/>
              <a:t>200 lb. capacity, 2000 </a:t>
            </a:r>
            <a:r>
              <a:rPr lang="en-US" dirty="0" smtClean="0"/>
              <a:t>RPM w/ oxygen </a:t>
            </a:r>
            <a:r>
              <a:rPr lang="en-US" dirty="0"/>
              <a:t>monitoring </a:t>
            </a:r>
            <a:r>
              <a:rPr lang="en-US" dirty="0" smtClean="0"/>
              <a:t>system)</a:t>
            </a:r>
            <a:endParaRPr lang="en-US" dirty="0"/>
          </a:p>
          <a:p>
            <a:r>
              <a:rPr lang="en-US" dirty="0" smtClean="0"/>
              <a:t>housed </a:t>
            </a:r>
            <a:r>
              <a:rPr lang="en-US" dirty="0"/>
              <a:t>inside dedicated </a:t>
            </a:r>
            <a:r>
              <a:rPr lang="en-US" dirty="0" smtClean="0"/>
              <a:t>explosion-proofed  room</a:t>
            </a:r>
            <a:endParaRPr lang="en-US" dirty="0"/>
          </a:p>
        </p:txBody>
      </p:sp>
      <p:pic>
        <p:nvPicPr>
          <p:cNvPr id="6146" name="Picture 2" descr="F:\GWTI pics\panoramic\finishedlargejpegs\_DSC7199 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261876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74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369</TotalTime>
  <Words>896</Words>
  <Application>Microsoft Office PowerPoint</Application>
  <PresentationFormat>On-screen Show (4:3)</PresentationFormat>
  <Paragraphs>84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Trebuchet MS</vt:lpstr>
      <vt:lpstr>Wingdings 2</vt:lpstr>
      <vt:lpstr>Urban</vt:lpstr>
      <vt:lpstr>Capabilities</vt:lpstr>
      <vt:lpstr>Metal Alloys</vt:lpstr>
      <vt:lpstr>History</vt:lpstr>
      <vt:lpstr>Facilities</vt:lpstr>
      <vt:lpstr>Major Equipment</vt:lpstr>
      <vt:lpstr>Major Equipment</vt:lpstr>
      <vt:lpstr>Major Equipment</vt:lpstr>
      <vt:lpstr>Major Equipment</vt:lpstr>
      <vt:lpstr>Major Equipment</vt:lpstr>
      <vt:lpstr>Major Equipment</vt:lpstr>
      <vt:lpstr>Stay in Touch</vt:lpstr>
    </vt:vector>
  </TitlesOfParts>
  <Company>American National Standards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Russotti</dc:creator>
  <cp:lastModifiedBy>Bob Russotti</cp:lastModifiedBy>
  <cp:revision>17</cp:revision>
  <dcterms:created xsi:type="dcterms:W3CDTF">2014-05-27T11:15:38Z</dcterms:created>
  <dcterms:modified xsi:type="dcterms:W3CDTF">2015-08-06T15:15:25Z</dcterms:modified>
</cp:coreProperties>
</file>